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autoCompressPictures="0">
  <p:sldMasterIdLst>
    <p:sldMasterId id="2147483659" r:id="rId1"/>
  </p:sldMasterIdLst>
  <p:notesMasterIdLst>
    <p:notesMasterId r:id="rId22"/>
  </p:notesMasterIdLst>
  <p:sldIdLst>
    <p:sldId id="358" r:id="rId2"/>
    <p:sldId id="416" r:id="rId3"/>
    <p:sldId id="426" r:id="rId4"/>
    <p:sldId id="427" r:id="rId5"/>
    <p:sldId id="425" r:id="rId6"/>
    <p:sldId id="428" r:id="rId7"/>
    <p:sldId id="430" r:id="rId8"/>
    <p:sldId id="433" r:id="rId9"/>
    <p:sldId id="434" r:id="rId10"/>
    <p:sldId id="435" r:id="rId11"/>
    <p:sldId id="436" r:id="rId12"/>
    <p:sldId id="437" r:id="rId13"/>
    <p:sldId id="439" r:id="rId14"/>
    <p:sldId id="440" r:id="rId15"/>
    <p:sldId id="438" r:id="rId16"/>
    <p:sldId id="408" r:id="rId17"/>
    <p:sldId id="409" r:id="rId18"/>
    <p:sldId id="445" r:id="rId19"/>
    <p:sldId id="442" r:id="rId20"/>
    <p:sldId id="444" r:id="rId21"/>
  </p:sldIdLst>
  <p:sldSz cx="9144000" cy="5143500" type="screen16x9"/>
  <p:notesSz cx="6858000" cy="9144000"/>
  <p:embeddedFontLst>
    <p:embeddedFont>
      <p:font typeface="Proxima Nova" panose="02000506030000020004" pitchFamily="2" charset="0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513DCCE-35B9-40F0-B998-65665C7DD039}">
  <a:tblStyle styleId="{B513DCCE-35B9-40F0-B998-65665C7DD03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348"/>
    <p:restoredTop sz="91565"/>
  </p:normalViewPr>
  <p:slideViewPr>
    <p:cSldViewPr snapToGrid="0" snapToObjects="1">
      <p:cViewPr varScale="1">
        <p:scale>
          <a:sx n="143" d="100"/>
          <a:sy n="143" d="100"/>
        </p:scale>
        <p:origin x="200" y="2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13892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488cc8a24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488cc8a24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271288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488cc8a24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488cc8a24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003403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488cc8a24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488cc8a24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220116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488cc8a24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488cc8a24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85684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488cc8a24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488cc8a24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261735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488cc8a24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488cc8a24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249489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488cc8a24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488cc8a24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46503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488cc8a24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488cc8a24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208209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488cc8a24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488cc8a24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Aggregate results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CA" dirty="0"/>
              <a:t>One example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9755223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488cc8a24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488cc8a24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Example data entry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08511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488cc8a24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488cc8a24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9579712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488cc8a24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488cc8a24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Example data entry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813298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488cc8a24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488cc8a24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944933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488cc8a24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488cc8a24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865783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488cc8a24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488cc8a24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626930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488cc8a24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488cc8a24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016034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488cc8a24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488cc8a24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747583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488cc8a24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488cc8a24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685092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488cc8a24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488cc8a24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59583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2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7" name="Google Shape;37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" name="Google Shape;41;p9"/>
          <p:cNvSpPr txBox="1">
            <a:spLocks noGrp="1"/>
          </p:cNvSpPr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>
            <a:spLocks noGrp="1"/>
          </p:cNvSpPr>
          <p:nvPr>
            <p:ph type="body" idx="1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>
            <a:endParaRPr/>
          </a:p>
        </p:txBody>
      </p:sp>
      <p:sp>
        <p:nvSpPr>
          <p:cNvPr id="47" name="Google Shape;47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11"/>
          <p:cNvSpPr txBox="1">
            <a:spLocks noGrp="1"/>
          </p:cNvSpPr>
          <p:nvPr>
            <p:ph type="title" hasCustomPrompt="1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>
            <a:spLocks noGrp="1"/>
          </p:cNvSpPr>
          <p:nvPr>
            <p:ph type="body" idx="1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pearmin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zhewei-sun/slanginterp" TargetMode="External"/><Relationship Id="rId7" Type="http://schemas.openxmlformats.org/officeDocument/2006/relationships/image" Target="../media/image26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g"/><Relationship Id="rId5" Type="http://schemas.openxmlformats.org/officeDocument/2006/relationships/image" Target="../media/image24.png"/><Relationship Id="rId4" Type="http://schemas.openxmlformats.org/officeDocument/2006/relationships/hyperlink" Target="https://arxiv.org/abs/2205.00616" TargetMode="Externa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emf"/><Relationship Id="rId3" Type="http://schemas.openxmlformats.org/officeDocument/2006/relationships/image" Target="../media/image27.emf"/><Relationship Id="rId7" Type="http://schemas.openxmlformats.org/officeDocument/2006/relationships/image" Target="../media/image31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emf"/><Relationship Id="rId5" Type="http://schemas.openxmlformats.org/officeDocument/2006/relationships/image" Target="../media/image29.emf"/><Relationship Id="rId4" Type="http://schemas.openxmlformats.org/officeDocument/2006/relationships/image" Target="../media/image28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>
            <a:spLocks noGrp="1"/>
          </p:cNvSpPr>
          <p:nvPr>
            <p:ph type="ctrTitle"/>
          </p:nvPr>
        </p:nvSpPr>
        <p:spPr>
          <a:xfrm>
            <a:off x="361800" y="0"/>
            <a:ext cx="8782200" cy="234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Semantically Informed        Slang Interpretation</a:t>
            </a:r>
            <a:endParaRPr dirty="0"/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1"/>
          </p:nvPr>
        </p:nvSpPr>
        <p:spPr>
          <a:xfrm>
            <a:off x="399552" y="3156912"/>
            <a:ext cx="8123100" cy="17960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/>
              <a:t>Zhewei Sun, Richard </a:t>
            </a:r>
            <a:r>
              <a:rPr lang="en" sz="2200" dirty="0" err="1"/>
              <a:t>Zemel</a:t>
            </a:r>
            <a:r>
              <a:rPr lang="en" sz="2200" dirty="0"/>
              <a:t>, and Yang Xu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22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200" dirty="0"/>
              <a:t>Department of Computer Science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200" dirty="0"/>
              <a:t>University of Toronto</a:t>
            </a:r>
            <a:endParaRPr sz="2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F6387DD-8537-7F44-9856-D7E0A49761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35969" y="3564467"/>
            <a:ext cx="3108031" cy="1452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9017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D814E1-2263-1C43-BF96-024209A3C3C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p:sp>
        <p:nvSpPr>
          <p:cNvPr id="71" name="Google Shape;71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dirty="0"/>
              <a:t>Model – Slang semantics</a:t>
            </a:r>
            <a:endParaRPr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FE604D3-729B-F391-5207-0C34021B6536}"/>
              </a:ext>
            </a:extLst>
          </p:cNvPr>
          <p:cNvSpPr txBox="1"/>
          <p:nvPr/>
        </p:nvSpPr>
        <p:spPr>
          <a:xfrm>
            <a:off x="4435366" y="5549462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623747-6223-50DB-A623-BA791CB69DC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039529" y="854583"/>
            <a:ext cx="4893957" cy="198588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6B54D57-BCF6-69F9-5795-1AB67D6B6FF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902388" y="2916319"/>
            <a:ext cx="5250684" cy="21404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F189670-C324-4B78-25C0-A7BCA97B174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902388" y="2916319"/>
            <a:ext cx="5250684" cy="214049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F3E6BAD-0E95-C00D-C470-EB2FF009F661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1902388" y="2916319"/>
            <a:ext cx="5221950" cy="214049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73CCAB9-980A-176E-E0F7-85F86720FDFB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1911120" y="2938621"/>
            <a:ext cx="5204486" cy="214049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F261345-140E-1117-1067-C193464D0A85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2039528" y="854583"/>
            <a:ext cx="4893956" cy="1985887"/>
          </a:xfrm>
          <a:prstGeom prst="rect">
            <a:avLst/>
          </a:prstGeom>
        </p:spPr>
      </p:pic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34FB8CE8-72F7-840D-BF2E-7FA491F0637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23754" y="4048211"/>
            <a:ext cx="3009900" cy="52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317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Datasets</a:t>
            </a:r>
            <a:endParaRPr dirty="0"/>
          </a:p>
        </p:txBody>
      </p:sp>
      <p:sp>
        <p:nvSpPr>
          <p:cNvPr id="72" name="Google Shape;72;p15"/>
          <p:cNvSpPr txBox="1">
            <a:spLocks noGrp="1"/>
          </p:cNvSpPr>
          <p:nvPr>
            <p:ph type="body" idx="1"/>
          </p:nvPr>
        </p:nvSpPr>
        <p:spPr>
          <a:xfrm>
            <a:off x="311700" y="1162104"/>
            <a:ext cx="7894149" cy="36807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CA" dirty="0"/>
              <a:t>Each example usage sentence from a slang dictionary entry is used as an example (10% held out for testing):</a:t>
            </a:r>
          </a:p>
          <a:p>
            <a:pPr lvl="0">
              <a:lnSpc>
                <a:spcPct val="50000"/>
              </a:lnSpc>
              <a:buFont typeface="Arial" panose="020B0604020202020204" pitchFamily="34" charset="0"/>
              <a:buChar char="•"/>
            </a:pPr>
            <a:endParaRPr lang="en-CA" sz="1800" dirty="0"/>
          </a:p>
          <a:p>
            <a:pPr marL="939800" lvl="1" indent="-342900">
              <a:lnSpc>
                <a:spcPct val="100000"/>
              </a:lnSpc>
              <a:spcBef>
                <a:spcPts val="0"/>
              </a:spcBef>
              <a:buSzPts val="1800"/>
              <a:buFont typeface="+mj-lt"/>
              <a:buAutoNum type="arabicPeriod"/>
            </a:pPr>
            <a:r>
              <a:rPr lang="en-CA" sz="1800" dirty="0"/>
              <a:t>Online Slang Dictionary (OSD) </a:t>
            </a:r>
          </a:p>
          <a:p>
            <a:pPr lvl="2">
              <a:lnSpc>
                <a:spcPct val="150000"/>
              </a:lnSpc>
              <a:spcBef>
                <a:spcPts val="0"/>
              </a:spcBef>
              <a:buSzPts val="1800"/>
              <a:buFont typeface="Arial" panose="020B0604020202020204" pitchFamily="34" charset="0"/>
              <a:buChar char="•"/>
            </a:pPr>
            <a:r>
              <a:rPr lang="en-CA" dirty="0"/>
              <a:t>3,718 sentences from 2,979 slang definition entries.</a:t>
            </a:r>
          </a:p>
          <a:p>
            <a:pPr marL="939800" lvl="1" indent="-342900">
              <a:lnSpc>
                <a:spcPct val="150000"/>
              </a:lnSpc>
              <a:spcBef>
                <a:spcPts val="0"/>
              </a:spcBef>
              <a:buSzPts val="1800"/>
              <a:buFont typeface="+mj-lt"/>
              <a:buAutoNum type="arabicPeriod"/>
            </a:pPr>
            <a:r>
              <a:rPr lang="en-CA" sz="1800" dirty="0"/>
              <a:t>Urban Dictionary (UD)</a:t>
            </a:r>
          </a:p>
          <a:p>
            <a:pPr lvl="2">
              <a:lnSpc>
                <a:spcPct val="150000"/>
              </a:lnSpc>
              <a:spcBef>
                <a:spcPts val="0"/>
              </a:spcBef>
              <a:buSzPts val="1800"/>
              <a:buFont typeface="Arial" panose="020B0604020202020204" pitchFamily="34" charset="0"/>
              <a:buChar char="•"/>
            </a:pPr>
            <a:r>
              <a:rPr lang="en-CA" dirty="0"/>
              <a:t>Dataset from Ni and Wang (2017).</a:t>
            </a:r>
          </a:p>
          <a:p>
            <a:pPr lvl="2">
              <a:lnSpc>
                <a:spcPct val="150000"/>
              </a:lnSpc>
              <a:spcBef>
                <a:spcPts val="0"/>
              </a:spcBef>
              <a:buSzPts val="1800"/>
              <a:buFont typeface="Arial" panose="020B0604020202020204" pitchFamily="34" charset="0"/>
              <a:buChar char="•"/>
            </a:pPr>
            <a:r>
              <a:rPr lang="en-CA" dirty="0"/>
              <a:t>65,487 sentences where each corresponds to a slang definition entry.</a:t>
            </a:r>
          </a:p>
          <a:p>
            <a:pPr marL="1143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en-CA" sz="1400" dirty="0"/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CA" dirty="0"/>
              <a:t>Conventional definitions obtained from Online English Dictionary by Oxford (OD).</a:t>
            </a:r>
            <a:endParaRPr lang="en-CA" sz="1800" dirty="0"/>
          </a:p>
          <a:p>
            <a:pPr lvl="1">
              <a:lnSpc>
                <a:spcPct val="100000"/>
              </a:lnSpc>
              <a:spcBef>
                <a:spcPts val="0"/>
              </a:spcBef>
              <a:buSzPts val="1800"/>
              <a:buFont typeface="Arial" panose="020B0604020202020204" pitchFamily="34" charset="0"/>
              <a:buChar char="•"/>
            </a:pPr>
            <a:endParaRPr lang="en-CA" sz="18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526688A-65D5-9F43-A8B7-CDE4E0269DD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782748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Results – Slang interpretation</a:t>
            </a:r>
            <a:endParaRPr dirty="0"/>
          </a:p>
        </p:txBody>
      </p:sp>
      <p:sp>
        <p:nvSpPr>
          <p:cNvPr id="72" name="Google Shape;72;p15"/>
          <p:cNvSpPr txBox="1">
            <a:spLocks noGrp="1"/>
          </p:cNvSpPr>
          <p:nvPr>
            <p:ph type="body" idx="1"/>
          </p:nvPr>
        </p:nvSpPr>
        <p:spPr>
          <a:xfrm>
            <a:off x="311700" y="1162104"/>
            <a:ext cx="8520600" cy="36807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CA" dirty="0"/>
              <a:t>Evaluation: Rank the predicted definition against the </a:t>
            </a:r>
            <a:r>
              <a:rPr lang="en-CA" dirty="0" err="1"/>
              <a:t>groundtruth</a:t>
            </a:r>
            <a:r>
              <a:rPr lang="en-CA" dirty="0"/>
              <a:t> and 4 randomly sampled definitions using Sentence-BERT (SBERT). Report the mean-</a:t>
            </a:r>
            <a:r>
              <a:rPr lang="en-US" dirty="0"/>
              <a:t>reciprocal</a:t>
            </a:r>
            <a:r>
              <a:rPr lang="en-CA" dirty="0"/>
              <a:t> rank (MRR) of the </a:t>
            </a:r>
            <a:r>
              <a:rPr lang="en-CA" dirty="0" err="1"/>
              <a:t>groundtruth</a:t>
            </a:r>
            <a:r>
              <a:rPr lang="en-CA" dirty="0"/>
              <a:t> definition.</a:t>
            </a:r>
          </a:p>
          <a:p>
            <a:pPr lvl="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CA" b="1" dirty="0"/>
          </a:p>
          <a:p>
            <a:pPr lvl="1">
              <a:lnSpc>
                <a:spcPct val="100000"/>
              </a:lnSpc>
              <a:spcBef>
                <a:spcPts val="0"/>
              </a:spcBef>
              <a:buSzPts val="1800"/>
              <a:buFont typeface="Arial" panose="020B0604020202020204" pitchFamily="34" charset="0"/>
              <a:buChar char="•"/>
            </a:pPr>
            <a:endParaRPr lang="en-CA" sz="18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87B3FA-2962-9E43-82C3-050457628E5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2C52A7A-1883-CAEE-3A8C-FB92B6EBD1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1908034" y="2178257"/>
            <a:ext cx="5327932" cy="2878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6538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Results – Slang interpretation</a:t>
            </a:r>
            <a:endParaRPr dirty="0"/>
          </a:p>
        </p:txBody>
      </p:sp>
      <p:sp>
        <p:nvSpPr>
          <p:cNvPr id="72" name="Google Shape;72;p15"/>
          <p:cNvSpPr txBox="1">
            <a:spLocks noGrp="1"/>
          </p:cNvSpPr>
          <p:nvPr>
            <p:ph type="body" idx="1"/>
          </p:nvPr>
        </p:nvSpPr>
        <p:spPr>
          <a:xfrm>
            <a:off x="311700" y="1162104"/>
            <a:ext cx="8520600" cy="36807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CA" dirty="0"/>
              <a:t>On OSD definition entries with more than one usage sentence, finetune the LM on one of the sentences and test on the rest:</a:t>
            </a:r>
          </a:p>
          <a:p>
            <a:pPr lvl="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CA" b="1" dirty="0"/>
          </a:p>
          <a:p>
            <a:pPr lvl="1">
              <a:lnSpc>
                <a:spcPct val="100000"/>
              </a:lnSpc>
              <a:spcBef>
                <a:spcPts val="0"/>
              </a:spcBef>
              <a:buSzPts val="1800"/>
              <a:buFont typeface="Arial" panose="020B0604020202020204" pitchFamily="34" charset="0"/>
              <a:buChar char="•"/>
            </a:pPr>
            <a:endParaRPr lang="en-CA" sz="18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87B3FA-2962-9E43-82C3-050457628E5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2C52A7A-1883-CAEE-3A8C-FB92B6EBD1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1611939" y="1962275"/>
            <a:ext cx="5920122" cy="2880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80009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Slang translation</a:t>
            </a:r>
            <a:endParaRPr dirty="0"/>
          </a:p>
        </p:txBody>
      </p:sp>
      <p:sp>
        <p:nvSpPr>
          <p:cNvPr id="72" name="Google Shape;72;p15"/>
          <p:cNvSpPr txBox="1">
            <a:spLocks noGrp="1"/>
          </p:cNvSpPr>
          <p:nvPr>
            <p:ph type="body" idx="1"/>
          </p:nvPr>
        </p:nvSpPr>
        <p:spPr>
          <a:xfrm>
            <a:off x="311700" y="1162104"/>
            <a:ext cx="8520600" cy="36807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CA" dirty="0"/>
              <a:t>Translate sentences containing slang by first replacing the slang with an interpreted paraphrase:</a:t>
            </a:r>
          </a:p>
          <a:p>
            <a:pPr lvl="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CA" b="1" dirty="0"/>
          </a:p>
          <a:p>
            <a:pPr lvl="1">
              <a:lnSpc>
                <a:spcPct val="100000"/>
              </a:lnSpc>
              <a:spcBef>
                <a:spcPts val="0"/>
              </a:spcBef>
              <a:buSzPts val="1800"/>
              <a:buFont typeface="Arial" panose="020B0604020202020204" pitchFamily="34" charset="0"/>
              <a:buChar char="•"/>
            </a:pPr>
            <a:endParaRPr lang="en-CA" sz="18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87B3FA-2962-9E43-82C3-050457628E5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6DEFDC-441E-54CC-0D4B-247CC1F5744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771528" y="1913791"/>
            <a:ext cx="5600943" cy="307344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AFE23A2-109A-FB13-813F-BA7002A004D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771528" y="1913791"/>
            <a:ext cx="5600941" cy="3073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327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Results – Slang translation</a:t>
            </a:r>
            <a:endParaRPr dirty="0"/>
          </a:p>
        </p:txBody>
      </p:sp>
      <p:sp>
        <p:nvSpPr>
          <p:cNvPr id="72" name="Google Shape;72;p15"/>
          <p:cNvSpPr txBox="1">
            <a:spLocks noGrp="1"/>
          </p:cNvSpPr>
          <p:nvPr>
            <p:ph type="body" idx="1"/>
          </p:nvPr>
        </p:nvSpPr>
        <p:spPr>
          <a:xfrm>
            <a:off x="311700" y="1162104"/>
            <a:ext cx="8520600" cy="36807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CA" dirty="0"/>
              <a:t>Given a sentence containing a slang, apply the LM-based interpreter (with or without semantically informed slang interpretation (SSI)) before translating.</a:t>
            </a:r>
          </a:p>
          <a:p>
            <a:pPr lvl="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CA" b="1" dirty="0"/>
          </a:p>
          <a:p>
            <a:pPr lvl="1">
              <a:lnSpc>
                <a:spcPct val="100000"/>
              </a:lnSpc>
              <a:spcBef>
                <a:spcPts val="0"/>
              </a:spcBef>
              <a:buSzPts val="1800"/>
              <a:buFont typeface="Arial" panose="020B0604020202020204" pitchFamily="34" charset="0"/>
              <a:buChar char="•"/>
            </a:pPr>
            <a:endParaRPr lang="en-CA" sz="18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87B3FA-2962-9E43-82C3-050457628E5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78EB727D-09A4-0A1F-4462-1C1A5F8AD1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4161991"/>
              </p:ext>
            </p:extLst>
          </p:nvPr>
        </p:nvGraphicFramePr>
        <p:xfrm>
          <a:off x="482600" y="2259005"/>
          <a:ext cx="8178800" cy="1793887"/>
        </p:xfrm>
        <a:graphic>
          <a:graphicData uri="http://schemas.openxmlformats.org/drawingml/2006/table">
            <a:tbl>
              <a:tblPr firstRow="1" bandRow="1">
                <a:tableStyleId>{B513DCCE-35B9-40F0-B998-65665C7DD039}</a:tableStyleId>
              </a:tblPr>
              <a:tblGrid>
                <a:gridCol w="990600">
                  <a:extLst>
                    <a:ext uri="{9D8B030D-6E8A-4147-A177-3AD203B41FA5}">
                      <a16:colId xmlns:a16="http://schemas.microsoft.com/office/drawing/2014/main" val="3413281857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3848193392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3386098431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939747101"/>
                    </a:ext>
                  </a:extLst>
                </a:gridCol>
                <a:gridCol w="800100">
                  <a:extLst>
                    <a:ext uri="{9D8B030D-6E8A-4147-A177-3AD203B41FA5}">
                      <a16:colId xmlns:a16="http://schemas.microsoft.com/office/drawing/2014/main" val="1703570539"/>
                    </a:ext>
                  </a:extLst>
                </a:gridCol>
                <a:gridCol w="714027">
                  <a:extLst>
                    <a:ext uri="{9D8B030D-6E8A-4147-A177-3AD203B41FA5}">
                      <a16:colId xmlns:a16="http://schemas.microsoft.com/office/drawing/2014/main" val="2956449595"/>
                    </a:ext>
                  </a:extLst>
                </a:gridCol>
                <a:gridCol w="836122">
                  <a:extLst>
                    <a:ext uri="{9D8B030D-6E8A-4147-A177-3AD203B41FA5}">
                      <a16:colId xmlns:a16="http://schemas.microsoft.com/office/drawing/2014/main" val="4074493980"/>
                    </a:ext>
                  </a:extLst>
                </a:gridCol>
                <a:gridCol w="824751">
                  <a:extLst>
                    <a:ext uri="{9D8B030D-6E8A-4147-A177-3AD203B41FA5}">
                      <a16:colId xmlns:a16="http://schemas.microsoft.com/office/drawing/2014/main" val="3003994379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045638867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3882535113"/>
                    </a:ext>
                  </a:extLst>
                </a:gridCol>
              </a:tblGrid>
              <a:tr h="256616">
                <a:tc rowSpan="2">
                  <a:txBody>
                    <a:bodyPr/>
                    <a:lstStyle/>
                    <a:p>
                      <a:r>
                        <a:rPr lang="en-US" sz="1400" b="0" i="0" u="none" strike="noStrike" cap="none" dirty="0">
                          <a:solidFill>
                            <a:schemeClr val="accent3"/>
                          </a:solidFill>
                          <a:latin typeface="Proxima Nova"/>
                          <a:sym typeface="Proxima Nova"/>
                        </a:rPr>
                        <a:t>Language Pairs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400" b="0" i="0" u="none" strike="noStrike" cap="none" dirty="0">
                          <a:solidFill>
                            <a:schemeClr val="accent3"/>
                          </a:solidFill>
                          <a:latin typeface="Proxima Nova"/>
                          <a:cs typeface="Arial"/>
                          <a:sym typeface="Arial"/>
                        </a:rPr>
                        <a:t>BLEU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400" b="0" i="0" u="none" strike="noStrike" cap="none" dirty="0">
                          <a:solidFill>
                            <a:schemeClr val="accent3"/>
                          </a:solidFill>
                          <a:latin typeface="Proxima Nova"/>
                          <a:cs typeface="Arial"/>
                          <a:sym typeface="Arial"/>
                        </a:rPr>
                        <a:t>BLEU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en-US" sz="1400" b="0" i="0" u="none" strike="noStrike" cap="none" dirty="0">
                        <a:solidFill>
                          <a:schemeClr val="accent3"/>
                        </a:solidFill>
                        <a:latin typeface="Proxima Nova"/>
                        <a:cs typeface="Arial"/>
                        <a:sym typeface="Arial"/>
                      </a:endParaRP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400" b="0" i="0" u="none" strike="noStrike" cap="none" dirty="0">
                          <a:solidFill>
                            <a:schemeClr val="accent3"/>
                          </a:solidFill>
                          <a:latin typeface="Proxima Nova"/>
                          <a:cs typeface="Arial"/>
                          <a:sym typeface="Arial"/>
                        </a:rPr>
                        <a:t>BLEURT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400" b="0" i="0" u="none" strike="noStrike" cap="none" dirty="0">
                          <a:solidFill>
                            <a:schemeClr val="accent3"/>
                          </a:solidFill>
                          <a:latin typeface="Proxima Nova"/>
                          <a:cs typeface="Arial"/>
                          <a:sym typeface="Arial"/>
                        </a:rPr>
                        <a:t>BLEURT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en-US" sz="1400" b="0" i="0" u="none" strike="noStrike" cap="none" dirty="0">
                        <a:solidFill>
                          <a:schemeClr val="accent3"/>
                        </a:solidFill>
                        <a:latin typeface="Proxima Nova"/>
                        <a:cs typeface="Arial"/>
                        <a:sym typeface="Arial"/>
                      </a:endParaRP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400" b="0" i="0" u="none" strike="noStrike" cap="none" dirty="0">
                          <a:solidFill>
                            <a:schemeClr val="accent3"/>
                          </a:solidFill>
                          <a:latin typeface="Proxima Nova"/>
                          <a:cs typeface="Arial"/>
                          <a:sym typeface="Arial"/>
                        </a:rPr>
                        <a:t>COMET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400" b="0" i="0" u="none" strike="noStrike" cap="none" dirty="0">
                          <a:solidFill>
                            <a:schemeClr val="accent3"/>
                          </a:solidFill>
                          <a:latin typeface="Proxima Nova"/>
                          <a:cs typeface="Arial"/>
                          <a:sym typeface="Arial"/>
                        </a:rPr>
                        <a:t>COMET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en-US" sz="1400" b="0" i="0" u="none" strike="noStrike" cap="none" dirty="0">
                        <a:solidFill>
                          <a:schemeClr val="accent3"/>
                        </a:solidFill>
                        <a:latin typeface="Proxima Nova"/>
                        <a:cs typeface="Arial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4777105"/>
                  </a:ext>
                </a:extLst>
              </a:tr>
              <a:tr h="305827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200" b="0" i="0" u="none" strike="noStrike" cap="none" dirty="0">
                          <a:solidFill>
                            <a:schemeClr val="accent3"/>
                          </a:solidFill>
                          <a:latin typeface="Proxima Nova"/>
                          <a:cs typeface="Arial"/>
                          <a:sym typeface="Arial"/>
                        </a:rPr>
                        <a:t>Baseline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200" b="0" i="0" u="none" strike="noStrike" cap="none" dirty="0">
                          <a:solidFill>
                            <a:schemeClr val="accent3"/>
                          </a:solidFill>
                          <a:latin typeface="Proxima Nova"/>
                          <a:cs typeface="Arial"/>
                          <a:sym typeface="Arial"/>
                        </a:rPr>
                        <a:t>LM only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200" b="0" i="0" u="none" strike="noStrike" cap="none" dirty="0">
                          <a:solidFill>
                            <a:schemeClr val="accent3"/>
                          </a:solidFill>
                          <a:latin typeface="Proxima Nova"/>
                          <a:cs typeface="Arial"/>
                          <a:sym typeface="Arial"/>
                        </a:rPr>
                        <a:t>LM + SSI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200" b="0" i="0" u="none" strike="noStrike" cap="none" dirty="0">
                          <a:solidFill>
                            <a:schemeClr val="accent3"/>
                          </a:solidFill>
                          <a:latin typeface="Proxima Nova"/>
                          <a:cs typeface="Arial"/>
                          <a:sym typeface="Arial"/>
                        </a:rPr>
                        <a:t>Baseline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200" b="0" i="0" u="none" strike="noStrike" cap="none" dirty="0">
                          <a:solidFill>
                            <a:schemeClr val="accent3"/>
                          </a:solidFill>
                          <a:latin typeface="Proxima Nova"/>
                          <a:cs typeface="Arial"/>
                          <a:sym typeface="Arial"/>
                        </a:rPr>
                        <a:t>LM only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200" b="0" i="0" u="none" strike="noStrike" cap="none" dirty="0">
                          <a:solidFill>
                            <a:schemeClr val="accent3"/>
                          </a:solidFill>
                          <a:latin typeface="Proxima Nova"/>
                          <a:cs typeface="Arial"/>
                          <a:sym typeface="Arial"/>
                        </a:rPr>
                        <a:t>LM + SSI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200" b="0" i="0" u="none" strike="noStrike" cap="none" dirty="0">
                          <a:solidFill>
                            <a:schemeClr val="accent3"/>
                          </a:solidFill>
                          <a:latin typeface="Proxima Nova"/>
                          <a:cs typeface="Arial"/>
                          <a:sym typeface="Arial"/>
                        </a:rPr>
                        <a:t>Baseline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200" b="0" i="0" u="none" strike="noStrike" cap="none" dirty="0">
                          <a:solidFill>
                            <a:schemeClr val="accent3"/>
                          </a:solidFill>
                          <a:latin typeface="Proxima Nova"/>
                          <a:cs typeface="Arial"/>
                          <a:sym typeface="Arial"/>
                        </a:rPr>
                        <a:t>LM only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200" b="0" i="0" u="none" strike="noStrike" cap="none" dirty="0">
                          <a:solidFill>
                            <a:schemeClr val="accent3"/>
                          </a:solidFill>
                          <a:latin typeface="Proxima Nova"/>
                          <a:cs typeface="Arial"/>
                          <a:sym typeface="Arial"/>
                        </a:rPr>
                        <a:t>LM + SSI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7414666"/>
                  </a:ext>
                </a:extLst>
              </a:tr>
              <a:tr h="59163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i="0" u="none" strike="noStrike" cap="none" dirty="0">
                          <a:solidFill>
                            <a:schemeClr val="accent3"/>
                          </a:solidFill>
                          <a:latin typeface="Proxima Nova"/>
                          <a:cs typeface="Arial"/>
                          <a:sym typeface="Arial"/>
                        </a:rPr>
                        <a:t>EN → FR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400" b="0" i="0" u="none" strike="noStrike" cap="none" dirty="0">
                          <a:solidFill>
                            <a:schemeClr val="accent3"/>
                          </a:solidFill>
                          <a:latin typeface="Proxima Nova"/>
                          <a:cs typeface="Arial"/>
                          <a:sym typeface="Arial"/>
                        </a:rPr>
                        <a:t>54.07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400" b="0" i="0" u="none" strike="noStrike" cap="none" dirty="0">
                          <a:solidFill>
                            <a:schemeClr val="accent3"/>
                          </a:solidFill>
                          <a:latin typeface="Proxima Nova"/>
                          <a:cs typeface="Arial"/>
                          <a:sym typeface="Arial"/>
                        </a:rPr>
                        <a:t>63.08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400" b="1" i="0" u="none" strike="noStrike" cap="none" dirty="0">
                          <a:solidFill>
                            <a:schemeClr val="accent3"/>
                          </a:solidFill>
                          <a:latin typeface="Proxima Nova"/>
                          <a:cs typeface="Arial"/>
                          <a:sym typeface="Arial"/>
                        </a:rPr>
                        <a:t>64.15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400" b="0" i="0" u="none" strike="noStrike" cap="none" dirty="0">
                          <a:solidFill>
                            <a:schemeClr val="accent3"/>
                          </a:solidFill>
                          <a:latin typeface="Proxima Nova"/>
                          <a:cs typeface="Arial"/>
                          <a:sym typeface="Arial"/>
                        </a:rPr>
                        <a:t>41.92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400" b="0" i="0" u="none" strike="noStrike" cap="none" dirty="0">
                          <a:solidFill>
                            <a:schemeClr val="accent3"/>
                          </a:solidFill>
                          <a:latin typeface="Proxima Nova"/>
                          <a:cs typeface="Arial"/>
                          <a:sym typeface="Arial"/>
                        </a:rPr>
                        <a:t>56.76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400" b="1" i="0" u="none" strike="noStrike" cap="none" dirty="0">
                          <a:solidFill>
                            <a:schemeClr val="accent3"/>
                          </a:solidFill>
                          <a:latin typeface="Proxima Nova"/>
                          <a:cs typeface="Arial"/>
                          <a:sym typeface="Arial"/>
                        </a:rPr>
                        <a:t>57.56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400" b="0" i="0" u="none" strike="noStrike" cap="none" dirty="0">
                          <a:solidFill>
                            <a:schemeClr val="accent3"/>
                          </a:solidFill>
                          <a:latin typeface="Proxima Nova"/>
                          <a:cs typeface="Arial"/>
                          <a:sym typeface="Arial"/>
                        </a:rPr>
                        <a:t>-0.28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400" b="0" i="0" u="none" strike="noStrike" cap="none" dirty="0">
                          <a:solidFill>
                            <a:schemeClr val="accent3"/>
                          </a:solidFill>
                          <a:latin typeface="Proxima Nova"/>
                          <a:cs typeface="Arial"/>
                          <a:sym typeface="Arial"/>
                        </a:rPr>
                        <a:t>0.13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400" b="1" i="0" u="none" strike="noStrike" cap="none" dirty="0">
                          <a:solidFill>
                            <a:schemeClr val="accent3"/>
                          </a:solidFill>
                          <a:latin typeface="Proxima Nova"/>
                          <a:cs typeface="Arial"/>
                          <a:sym typeface="Arial"/>
                        </a:rPr>
                        <a:t>0.18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03104778"/>
                  </a:ext>
                </a:extLst>
              </a:tr>
              <a:tr h="59163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i="0" u="none" strike="noStrike" cap="none" dirty="0">
                          <a:solidFill>
                            <a:schemeClr val="accent3"/>
                          </a:solidFill>
                          <a:latin typeface="Proxima Nova"/>
                          <a:cs typeface="Arial"/>
                          <a:sym typeface="Arial"/>
                        </a:rPr>
                        <a:t>EN → DE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400" b="0" i="0" u="none" strike="noStrike" cap="none" dirty="0">
                          <a:solidFill>
                            <a:schemeClr val="accent3"/>
                          </a:solidFill>
                          <a:latin typeface="Proxima Nova"/>
                          <a:cs typeface="Arial"/>
                          <a:sym typeface="Arial"/>
                        </a:rPr>
                        <a:t>56.43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400" b="0" i="0" u="none" strike="noStrike" cap="none" dirty="0">
                          <a:solidFill>
                            <a:schemeClr val="accent3"/>
                          </a:solidFill>
                          <a:latin typeface="Proxima Nova"/>
                          <a:cs typeface="Arial"/>
                          <a:sym typeface="Arial"/>
                        </a:rPr>
                        <a:t>63.27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400" b="1" i="0" u="none" strike="noStrike" cap="none" dirty="0">
                          <a:solidFill>
                            <a:schemeClr val="accent3"/>
                          </a:solidFill>
                          <a:latin typeface="Proxima Nova"/>
                          <a:cs typeface="Arial"/>
                          <a:sym typeface="Arial"/>
                        </a:rPr>
                        <a:t>64.02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400" b="0" i="0" u="none" strike="noStrike" cap="none" dirty="0">
                          <a:solidFill>
                            <a:schemeClr val="accent3"/>
                          </a:solidFill>
                          <a:latin typeface="Proxima Nova"/>
                          <a:cs typeface="Arial"/>
                          <a:sym typeface="Arial"/>
                        </a:rPr>
                        <a:t>49.61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400" b="0" i="0" u="none" strike="noStrike" cap="none" dirty="0">
                          <a:solidFill>
                            <a:schemeClr val="accent3"/>
                          </a:solidFill>
                          <a:latin typeface="Proxima Nova"/>
                          <a:cs typeface="Arial"/>
                          <a:sym typeface="Arial"/>
                        </a:rPr>
                        <a:t>63.74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400" b="1" i="0" u="none" strike="noStrike" cap="none" dirty="0">
                          <a:solidFill>
                            <a:schemeClr val="accent3"/>
                          </a:solidFill>
                          <a:latin typeface="Proxima Nova"/>
                          <a:cs typeface="Arial"/>
                          <a:sym typeface="Arial"/>
                        </a:rPr>
                        <a:t>63.75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400" b="0" i="0" u="none" strike="noStrike" cap="none" dirty="0">
                          <a:solidFill>
                            <a:schemeClr val="accent3"/>
                          </a:solidFill>
                          <a:latin typeface="Proxima Nova"/>
                          <a:cs typeface="Arial"/>
                          <a:sym typeface="Arial"/>
                        </a:rPr>
                        <a:t>-0.29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400" b="0" i="0" u="none" strike="noStrike" cap="none" dirty="0">
                          <a:solidFill>
                            <a:schemeClr val="accent3"/>
                          </a:solidFill>
                          <a:latin typeface="Proxima Nova"/>
                          <a:cs typeface="Arial"/>
                          <a:sym typeface="Arial"/>
                        </a:rPr>
                        <a:t>0.14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400" b="1" i="0" u="none" strike="noStrike" cap="none" dirty="0">
                          <a:solidFill>
                            <a:schemeClr val="accent3"/>
                          </a:solidFill>
                          <a:latin typeface="Proxima Nova"/>
                          <a:cs typeface="Arial"/>
                          <a:sym typeface="Arial"/>
                        </a:rPr>
                        <a:t>0.20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277419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602080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</a:t>
            </a:r>
            <a:endParaRPr dirty="0"/>
          </a:p>
        </p:txBody>
      </p:sp>
      <p:sp>
        <p:nvSpPr>
          <p:cNvPr id="72" name="Google Shape;72;p15"/>
          <p:cNvSpPr txBox="1">
            <a:spLocks noGrp="1"/>
          </p:cNvSpPr>
          <p:nvPr>
            <p:ph type="body" idx="1"/>
          </p:nvPr>
        </p:nvSpPr>
        <p:spPr>
          <a:xfrm>
            <a:off x="311700" y="1162104"/>
            <a:ext cx="8520600" cy="36807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CA" dirty="0"/>
              <a:t>Knowledge about slang semantic extension can be incorporated to improve automated slang interpretation.</a:t>
            </a:r>
            <a:endParaRPr lang="en-CA" sz="1800" dirty="0"/>
          </a:p>
          <a:p>
            <a:pPr marL="596900" lvl="1" indent="0">
              <a:lnSpc>
                <a:spcPct val="100000"/>
              </a:lnSpc>
              <a:spcBef>
                <a:spcPts val="0"/>
              </a:spcBef>
              <a:buSzPts val="1800"/>
              <a:buNone/>
            </a:pPr>
            <a:endParaRPr lang="en-CA" sz="1800" baseline="-25000" dirty="0"/>
          </a:p>
          <a:p>
            <a:pPr lvl="0">
              <a:lnSpc>
                <a:spcPct val="50000"/>
              </a:lnSpc>
              <a:spcBef>
                <a:spcPts val="1600"/>
              </a:spcBef>
              <a:buFont typeface="Arial" panose="020B0604020202020204" pitchFamily="34" charset="0"/>
              <a:buChar char="•"/>
            </a:pPr>
            <a:endParaRPr lang="en-CA" sz="1000" b="1" dirty="0"/>
          </a:p>
          <a:p>
            <a:pPr lvl="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CA" dirty="0"/>
              <a:t>Computational framework combining both semantic and contextual knowledge that effectively interpret and translate slang usage.</a:t>
            </a:r>
            <a:endParaRPr lang="en-CA" sz="18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87B3FA-2962-9E43-82C3-050457628E5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340271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 you!</a:t>
            </a:r>
            <a:endParaRPr dirty="0"/>
          </a:p>
        </p:txBody>
      </p:sp>
      <p:sp>
        <p:nvSpPr>
          <p:cNvPr id="72" name="Google Shape;72;p15"/>
          <p:cNvSpPr txBox="1">
            <a:spLocks noGrp="1"/>
          </p:cNvSpPr>
          <p:nvPr>
            <p:ph type="body" idx="1"/>
          </p:nvPr>
        </p:nvSpPr>
        <p:spPr>
          <a:xfrm>
            <a:off x="311700" y="1162104"/>
            <a:ext cx="8520600" cy="36807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CA" dirty="0"/>
              <a:t>Code and data: </a:t>
            </a:r>
            <a:r>
              <a:rPr lang="en-CA" dirty="0">
                <a:hlinkClick r:id="rId3"/>
              </a:rPr>
              <a:t>https://github.com/zhewei-sun/slanginterp</a:t>
            </a:r>
            <a:endParaRPr lang="en-CA" dirty="0"/>
          </a:p>
          <a:p>
            <a:pPr marL="114300" lvl="0" indent="0">
              <a:lnSpc>
                <a:spcPct val="150000"/>
              </a:lnSpc>
              <a:buNone/>
            </a:pPr>
            <a:endParaRPr lang="en-CA" sz="1000" b="1" dirty="0"/>
          </a:p>
          <a:p>
            <a:pPr lvl="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CA" dirty="0"/>
              <a:t>Link to paper: </a:t>
            </a:r>
            <a:r>
              <a:rPr lang="en-CA" dirty="0">
                <a:hlinkClick r:id="rId4"/>
              </a:rPr>
              <a:t>https://arxiv.org/abs/2205.00616</a:t>
            </a:r>
            <a:endParaRPr lang="en-CA" dirty="0"/>
          </a:p>
          <a:p>
            <a:pPr lvl="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CA" sz="18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87B3FA-2962-9E43-82C3-050457628E5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D237ECA-BFB3-F34D-9C61-2B295D11F7E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260992" y="2362958"/>
            <a:ext cx="1492805" cy="149280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ECFF8E6-1DC4-5B4F-9D8C-C3EAA60DFA62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4239823" y="2375535"/>
            <a:ext cx="1090430" cy="15023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35277D5-FDF2-C64D-8920-06B39240DE7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337" r="7736"/>
          <a:stretch/>
        </p:blipFill>
        <p:spPr>
          <a:xfrm>
            <a:off x="6929383" y="2380825"/>
            <a:ext cx="1064792" cy="148324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F3CC9E9-95EB-674B-8EDB-2BCFFB8943FE}"/>
              </a:ext>
            </a:extLst>
          </p:cNvPr>
          <p:cNvSpPr txBox="1"/>
          <p:nvPr/>
        </p:nvSpPr>
        <p:spPr>
          <a:xfrm>
            <a:off x="921659" y="4072673"/>
            <a:ext cx="2171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Zhewei Sun</a:t>
            </a:r>
          </a:p>
          <a:p>
            <a:pPr algn="ctr"/>
            <a:r>
              <a:rPr lang="en-US" sz="1600" dirty="0"/>
              <a:t>University of Toronto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8327B5D-547F-D540-A997-29F76B53792A}"/>
              </a:ext>
            </a:extLst>
          </p:cNvPr>
          <p:cNvSpPr txBox="1"/>
          <p:nvPr/>
        </p:nvSpPr>
        <p:spPr>
          <a:xfrm>
            <a:off x="3625055" y="3983500"/>
            <a:ext cx="23199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Richard </a:t>
            </a:r>
            <a:r>
              <a:rPr lang="en-US" sz="1600" dirty="0" err="1"/>
              <a:t>Zemel</a:t>
            </a:r>
            <a:endParaRPr lang="en-US" sz="1600" dirty="0"/>
          </a:p>
          <a:p>
            <a:pPr algn="ctr"/>
            <a:r>
              <a:rPr lang="en-US" sz="1600" dirty="0"/>
              <a:t>University of Toronto</a:t>
            </a:r>
          </a:p>
          <a:p>
            <a:pPr algn="ctr"/>
            <a:r>
              <a:rPr lang="en-US" sz="1600" dirty="0"/>
              <a:t>Vector Institute of AI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2538593-88E7-0949-8F1F-2963F1A0B6CE}"/>
              </a:ext>
            </a:extLst>
          </p:cNvPr>
          <p:cNvSpPr txBox="1"/>
          <p:nvPr/>
        </p:nvSpPr>
        <p:spPr>
          <a:xfrm>
            <a:off x="6246430" y="3979599"/>
            <a:ext cx="243069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Yang Xu</a:t>
            </a:r>
          </a:p>
          <a:p>
            <a:pPr algn="ctr"/>
            <a:r>
              <a:rPr lang="en-US" sz="1600" dirty="0"/>
              <a:t>University of Toronto</a:t>
            </a:r>
          </a:p>
          <a:p>
            <a:pPr algn="ctr"/>
            <a:r>
              <a:rPr lang="en-US" sz="1600" dirty="0"/>
              <a:t>Vector Institute of AI</a:t>
            </a:r>
          </a:p>
          <a:p>
            <a:pPr algn="ctr"/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247014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dirty="0"/>
              <a:t>Appendix – Slang translation plots</a:t>
            </a:r>
            <a:endParaRPr dirty="0"/>
          </a:p>
        </p:txBody>
      </p:sp>
      <p:sp>
        <p:nvSpPr>
          <p:cNvPr id="72" name="Google Shape;72;p15"/>
          <p:cNvSpPr txBox="1">
            <a:spLocks noGrp="1"/>
          </p:cNvSpPr>
          <p:nvPr>
            <p:ph type="body" idx="1"/>
          </p:nvPr>
        </p:nvSpPr>
        <p:spPr>
          <a:xfrm>
            <a:off x="311700" y="1162104"/>
            <a:ext cx="8520600" cy="36807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CA" dirty="0"/>
              <a:t>Given a sentence containing a slang, apply the LM-based interpreter (with or without semantically informed slang interpretation (SSI)) before translating.</a:t>
            </a:r>
          </a:p>
          <a:p>
            <a:pPr lvl="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CA" b="1" dirty="0"/>
          </a:p>
          <a:p>
            <a:pPr lvl="1">
              <a:lnSpc>
                <a:spcPct val="100000"/>
              </a:lnSpc>
              <a:spcBef>
                <a:spcPts val="0"/>
              </a:spcBef>
              <a:buSzPts val="1800"/>
              <a:buFont typeface="Arial" panose="020B0604020202020204" pitchFamily="34" charset="0"/>
              <a:buChar char="•"/>
            </a:pPr>
            <a:endParaRPr lang="en-CA" sz="18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87B3FA-2962-9E43-82C3-050457628E5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D8F69B-9EA7-DD7C-6E94-4A221ACC06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282" y="2094753"/>
            <a:ext cx="2439667" cy="121715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1FC1979-DC78-FFD6-8DDF-302A78B114A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471351" y="2094753"/>
            <a:ext cx="2439666" cy="121715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E2B0A79-DE6B-189B-2634-DC15E3EAD21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6184420" y="2128769"/>
            <a:ext cx="2439667" cy="118090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1D6337B-8AE0-1E44-065F-9D94D3CD8DFC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758282" y="3625696"/>
            <a:ext cx="2439666" cy="121715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F584A9A-8DF2-9331-27D2-CA659719A03E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3471351" y="3633721"/>
            <a:ext cx="2439667" cy="120110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70EEF5C-48BB-0A25-E95A-441B24090BDF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6184420" y="3643824"/>
            <a:ext cx="2439667" cy="118090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41EE18B-20C1-38D1-BDDF-D4FC61606695}"/>
              </a:ext>
            </a:extLst>
          </p:cNvPr>
          <p:cNvSpPr txBox="1"/>
          <p:nvPr/>
        </p:nvSpPr>
        <p:spPr>
          <a:xfrm>
            <a:off x="186847" y="2349888"/>
            <a:ext cx="43473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</a:t>
            </a:r>
          </a:p>
          <a:p>
            <a:r>
              <a:rPr lang="en-US" dirty="0"/>
              <a:t> →</a:t>
            </a:r>
          </a:p>
          <a:p>
            <a:pPr algn="ctr"/>
            <a:r>
              <a:rPr lang="en-US" dirty="0"/>
              <a:t>FR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936931C-2476-60E2-F339-02F7FA3B4615}"/>
              </a:ext>
            </a:extLst>
          </p:cNvPr>
          <p:cNvSpPr txBox="1"/>
          <p:nvPr/>
        </p:nvSpPr>
        <p:spPr>
          <a:xfrm>
            <a:off x="186847" y="3763781"/>
            <a:ext cx="43473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</a:t>
            </a:r>
          </a:p>
          <a:p>
            <a:r>
              <a:rPr lang="en-US" dirty="0"/>
              <a:t> →</a:t>
            </a:r>
          </a:p>
          <a:p>
            <a:pPr algn="ctr"/>
            <a:r>
              <a:rPr lang="en-US" dirty="0"/>
              <a:t>DE</a:t>
            </a:r>
          </a:p>
        </p:txBody>
      </p:sp>
    </p:spTree>
    <p:extLst>
      <p:ext uri="{BB962C8B-B14F-4D97-AF65-F5344CB8AC3E}">
        <p14:creationId xmlns:p14="http://schemas.microsoft.com/office/powerpoint/2010/main" val="10609609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Appendix – Interpretation examples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87B3FA-2962-9E43-82C3-050457628E5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  <p:pic>
        <p:nvPicPr>
          <p:cNvPr id="6" name="Picture 5" descr="Text, letter&#10;&#10;Description automatically generated">
            <a:extLst>
              <a:ext uri="{FF2B5EF4-FFF2-40B4-BE49-F238E27FC236}">
                <a16:creationId xmlns:a16="http://schemas.microsoft.com/office/drawing/2014/main" id="{8F7BC5BC-8F5C-5141-50ED-587FA64D1A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500" y="1884030"/>
            <a:ext cx="7623958" cy="1569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0056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>
            <a:spLocks noGrp="1"/>
          </p:cNvSpPr>
          <p:nvPr>
            <p:ph type="body" idx="1"/>
          </p:nvPr>
        </p:nvSpPr>
        <p:spPr>
          <a:xfrm>
            <a:off x="311700" y="12510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CA" dirty="0"/>
              <a:t>Slang is a type of informal language that can frequently occur in natural conversations.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D814E1-2263-1C43-BF96-024209A3C3C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/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1661F1C-6E40-FA7E-B002-AD832A9431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1722" y="1999525"/>
            <a:ext cx="5820555" cy="26989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25B2BC5-D124-CE4C-3E5A-9C5CA14C8CA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661721" y="1999525"/>
            <a:ext cx="5820554" cy="26989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25C81AB-B51F-0EA8-C8F7-C38617F993F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661721" y="1999525"/>
            <a:ext cx="5820554" cy="2698949"/>
          </a:xfrm>
          <a:prstGeom prst="rect">
            <a:avLst/>
          </a:prstGeom>
        </p:spPr>
      </p:pic>
      <p:sp>
        <p:nvSpPr>
          <p:cNvPr id="71" name="Google Shape;71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Slang interpretation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84603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Appendix – Translation examples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87B3FA-2962-9E43-82C3-050457628E5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  <p:pic>
        <p:nvPicPr>
          <p:cNvPr id="4" name="Picture 3" descr="Table&#10;&#10;Description automatically generated with medium confidence">
            <a:extLst>
              <a:ext uri="{FF2B5EF4-FFF2-40B4-BE49-F238E27FC236}">
                <a16:creationId xmlns:a16="http://schemas.microsoft.com/office/drawing/2014/main" id="{4A4B383D-FEF6-A955-8B3B-CDA3DCA0F7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081" y="1066771"/>
            <a:ext cx="7825838" cy="3631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7932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>
            <a:spLocks noGrp="1"/>
          </p:cNvSpPr>
          <p:nvPr>
            <p:ph type="body" idx="1"/>
          </p:nvPr>
        </p:nvSpPr>
        <p:spPr>
          <a:xfrm>
            <a:off x="311700" y="12510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Previous approaches infer slang meaning from the usage context.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SzPts val="1800"/>
              <a:buFont typeface="Arial" panose="020B0604020202020204" pitchFamily="34" charset="0"/>
              <a:buChar char="•"/>
            </a:pPr>
            <a:endParaRPr lang="en-US" dirty="0"/>
          </a:p>
          <a:p>
            <a:pPr lvl="1">
              <a:lnSpc>
                <a:spcPct val="100000"/>
              </a:lnSpc>
              <a:spcBef>
                <a:spcPts val="0"/>
              </a:spcBef>
              <a:buSzPts val="1800"/>
              <a:buFont typeface="Arial" panose="020B0604020202020204" pitchFamily="34" charset="0"/>
              <a:buChar char="•"/>
            </a:pPr>
            <a:r>
              <a:rPr lang="en-CA" dirty="0"/>
              <a:t>E.g. I got really ___ when my car broke down!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SzPts val="1800"/>
              <a:buFont typeface="Arial" panose="020B0604020202020204" pitchFamily="34" charset="0"/>
              <a:buChar char="•"/>
            </a:pPr>
            <a:endParaRPr lang="en-CA" dirty="0"/>
          </a:p>
          <a:p>
            <a:pPr lvl="1">
              <a:lnSpc>
                <a:spcPct val="100000"/>
              </a:lnSpc>
              <a:spcBef>
                <a:spcPts val="0"/>
              </a:spcBef>
              <a:buSzPts val="1800"/>
              <a:buFont typeface="Arial" panose="020B0604020202020204" pitchFamily="34" charset="0"/>
              <a:buChar char="•"/>
            </a:pPr>
            <a:r>
              <a:rPr lang="en-CA" dirty="0"/>
              <a:t>Seq2seq-based translation models for slang interpretation (Ni and Wang, 2017)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CA" dirty="0"/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CA" dirty="0"/>
              <a:t>However, the context is generally underspecified: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CA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D814E1-2263-1C43-BF96-024209A3C3C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6F90E8-69BE-A614-23F8-5BB8AEF55E7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837840" y="3075074"/>
            <a:ext cx="5108478" cy="18257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70F8DB2-8C90-FD81-52C5-4631F74D711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837841" y="3075073"/>
            <a:ext cx="5108475" cy="1825751"/>
          </a:xfrm>
          <a:prstGeom prst="rect">
            <a:avLst/>
          </a:prstGeom>
        </p:spPr>
      </p:pic>
      <p:sp>
        <p:nvSpPr>
          <p:cNvPr id="71" name="Google Shape;71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Context-based Interpretation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79900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>
            <a:spLocks noGrp="1"/>
          </p:cNvSpPr>
          <p:nvPr>
            <p:ph type="body" idx="1"/>
          </p:nvPr>
        </p:nvSpPr>
        <p:spPr>
          <a:xfrm>
            <a:off x="311700" y="12510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CA" dirty="0"/>
              <a:t>Encode the slang word’s morphological form (Ni and Wang, 2017).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CA" dirty="0"/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CA" dirty="0"/>
              <a:t>Incorporate a model of slang semantic extension: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CA" dirty="0"/>
              <a:t>Given the conventional meaning of a word, how likely will it be used to express a meaning?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CA" dirty="0"/>
              <a:t>Can be used to infer the appropriateness of a meaning with respect to a word.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CA" dirty="0"/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CA" dirty="0"/>
              <a:t>Consider both context and semantics when interpreting slang.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CA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D814E1-2263-1C43-BF96-024209A3C3C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  <p:sp>
        <p:nvSpPr>
          <p:cNvPr id="71" name="Google Shape;71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about the slang word?</a:t>
            </a:r>
            <a:endParaRPr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FE604D3-729B-F391-5207-0C34021B6536}"/>
              </a:ext>
            </a:extLst>
          </p:cNvPr>
          <p:cNvSpPr txBox="1"/>
          <p:nvPr/>
        </p:nvSpPr>
        <p:spPr>
          <a:xfrm>
            <a:off x="4435366" y="5549462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077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Problem formulation</a:t>
            </a:r>
            <a:endParaRPr dirty="0"/>
          </a:p>
        </p:txBody>
      </p:sp>
      <p:sp>
        <p:nvSpPr>
          <p:cNvPr id="72" name="Google Shape;72;p15"/>
          <p:cNvSpPr txBox="1">
            <a:spLocks noGrp="1"/>
          </p:cNvSpPr>
          <p:nvPr>
            <p:ph type="body" idx="1"/>
          </p:nvPr>
        </p:nvSpPr>
        <p:spPr>
          <a:xfrm>
            <a:off x="311700" y="1251075"/>
            <a:ext cx="6806855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CA" dirty="0"/>
              <a:t>Input: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CA" sz="1800" dirty="0"/>
              <a:t>A slang expression within a sentence.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CA" sz="1800" dirty="0"/>
              <a:t>Usage context of the slang.</a:t>
            </a:r>
          </a:p>
          <a:p>
            <a:pPr lvl="1">
              <a:lnSpc>
                <a:spcPct val="50000"/>
              </a:lnSpc>
              <a:buFont typeface="Arial" panose="020B0604020202020204" pitchFamily="34" charset="0"/>
              <a:buChar char="•"/>
            </a:pPr>
            <a:endParaRPr lang="en-CA" dirty="0"/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CA" dirty="0"/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CA" dirty="0"/>
              <a:t>Output: A definition for the slang expression in the given usage context.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CA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D814E1-2263-1C43-BF96-024209A3C3C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  <p:sp>
        <p:nvSpPr>
          <p:cNvPr id="6" name="Google Shape;72;p15">
            <a:extLst>
              <a:ext uri="{FF2B5EF4-FFF2-40B4-BE49-F238E27FC236}">
                <a16:creationId xmlns:a16="http://schemas.microsoft.com/office/drawing/2014/main" id="{69DC5BC7-788B-9143-9244-CFAA205B90B2}"/>
              </a:ext>
            </a:extLst>
          </p:cNvPr>
          <p:cNvSpPr txBox="1">
            <a:spLocks/>
          </p:cNvSpPr>
          <p:nvPr/>
        </p:nvSpPr>
        <p:spPr>
          <a:xfrm>
            <a:off x="6522408" y="1687076"/>
            <a:ext cx="1956620" cy="4817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Proxima Nova"/>
              <a:buChar char="■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114300" indent="0" algn="r">
              <a:lnSpc>
                <a:spcPct val="100000"/>
              </a:lnSpc>
              <a:buNone/>
            </a:pPr>
            <a:r>
              <a:rPr lang="en-CA" dirty="0">
                <a:solidFill>
                  <a:srgbClr val="0070C0"/>
                </a:solidFill>
              </a:rPr>
              <a:t>Steamed</a:t>
            </a:r>
          </a:p>
        </p:txBody>
      </p:sp>
      <p:sp>
        <p:nvSpPr>
          <p:cNvPr id="7" name="Google Shape;72;p15">
            <a:extLst>
              <a:ext uri="{FF2B5EF4-FFF2-40B4-BE49-F238E27FC236}">
                <a16:creationId xmlns:a16="http://schemas.microsoft.com/office/drawing/2014/main" id="{61FD6B2E-857B-B045-8FD5-4BCA503342D3}"/>
              </a:ext>
            </a:extLst>
          </p:cNvPr>
          <p:cNvSpPr txBox="1">
            <a:spLocks/>
          </p:cNvSpPr>
          <p:nvPr/>
        </p:nvSpPr>
        <p:spPr>
          <a:xfrm>
            <a:off x="5034117" y="2231922"/>
            <a:ext cx="3438341" cy="4817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Proxima Nova"/>
              <a:buChar char="■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114300" indent="0" algn="r">
              <a:lnSpc>
                <a:spcPct val="100000"/>
              </a:lnSpc>
              <a:buNone/>
            </a:pPr>
            <a:r>
              <a:rPr lang="en-CA" dirty="0">
                <a:solidFill>
                  <a:srgbClr val="0070C0"/>
                </a:solidFill>
              </a:rPr>
              <a:t>I got really </a:t>
            </a:r>
            <a:r>
              <a:rPr lang="en-CA" dirty="0">
                <a:solidFill>
                  <a:srgbClr val="FF0000"/>
                </a:solidFill>
              </a:rPr>
              <a:t>steamed</a:t>
            </a:r>
            <a:r>
              <a:rPr lang="en-CA" dirty="0">
                <a:solidFill>
                  <a:srgbClr val="0070C0"/>
                </a:solidFill>
              </a:rPr>
              <a:t> when my car broke down!</a:t>
            </a:r>
          </a:p>
        </p:txBody>
      </p:sp>
      <p:sp>
        <p:nvSpPr>
          <p:cNvPr id="8" name="Google Shape;72;p15">
            <a:extLst>
              <a:ext uri="{FF2B5EF4-FFF2-40B4-BE49-F238E27FC236}">
                <a16:creationId xmlns:a16="http://schemas.microsoft.com/office/drawing/2014/main" id="{AFFEABCC-BE36-E445-8BE9-A77795E8C731}"/>
              </a:ext>
            </a:extLst>
          </p:cNvPr>
          <p:cNvSpPr txBox="1">
            <a:spLocks/>
          </p:cNvSpPr>
          <p:nvPr/>
        </p:nvSpPr>
        <p:spPr>
          <a:xfrm>
            <a:off x="6521557" y="3099959"/>
            <a:ext cx="1956620" cy="4817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Proxima Nova"/>
              <a:buChar char="■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114300" indent="0" algn="r">
              <a:lnSpc>
                <a:spcPct val="100000"/>
              </a:lnSpc>
              <a:buNone/>
            </a:pPr>
            <a:r>
              <a:rPr lang="en-CA" dirty="0">
                <a:solidFill>
                  <a:srgbClr val="FF0000"/>
                </a:solidFill>
              </a:rPr>
              <a:t>Being angry.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37E857-3B19-8AB6-E928-1C30A8200653}"/>
              </a:ext>
            </a:extLst>
          </p:cNvPr>
          <p:cNvSpPr txBox="1"/>
          <p:nvPr/>
        </p:nvSpPr>
        <p:spPr>
          <a:xfrm>
            <a:off x="7956331" y="395189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AE8D61-ED64-428B-7C41-658594B88F23}"/>
              </a:ext>
            </a:extLst>
          </p:cNvPr>
          <p:cNvSpPr txBox="1"/>
          <p:nvPr/>
        </p:nvSpPr>
        <p:spPr>
          <a:xfrm>
            <a:off x="8029903" y="3720662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37252B-4368-CB52-2732-B0A54CA0E79B}"/>
              </a:ext>
            </a:extLst>
          </p:cNvPr>
          <p:cNvSpPr txBox="1"/>
          <p:nvPr/>
        </p:nvSpPr>
        <p:spPr>
          <a:xfrm>
            <a:off x="7924800" y="5223641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7FD69D-8E15-85C6-8869-CA033827184C}"/>
              </a:ext>
            </a:extLst>
          </p:cNvPr>
          <p:cNvSpPr txBox="1"/>
          <p:nvPr/>
        </p:nvSpPr>
        <p:spPr>
          <a:xfrm>
            <a:off x="6915807" y="5707117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2471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D814E1-2263-1C43-BF96-024209A3C3C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  <p:sp>
        <p:nvSpPr>
          <p:cNvPr id="71" name="Google Shape;71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dirty="0"/>
              <a:t>Model – Overview</a:t>
            </a:r>
            <a:endParaRPr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FE604D3-729B-F391-5207-0C34021B6536}"/>
              </a:ext>
            </a:extLst>
          </p:cNvPr>
          <p:cNvSpPr txBox="1"/>
          <p:nvPr/>
        </p:nvSpPr>
        <p:spPr>
          <a:xfrm>
            <a:off x="4435366" y="5549462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22ED1D8-D8EF-D3DE-2F86-C48E9F2AE8F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27018" y="1289274"/>
            <a:ext cx="7645439" cy="310239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AD1E4EB-EB77-852E-A05F-F86E3B25F05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827018" y="1289274"/>
            <a:ext cx="7645439" cy="310239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F8E9AF2-D5A4-F0FA-5D9C-F8FA38EE62E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827019" y="1289273"/>
            <a:ext cx="7645437" cy="310239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1FF5B8E-3D37-D6B1-1899-81ECB6A0A9A1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827019" y="1289273"/>
            <a:ext cx="7645437" cy="3102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968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>
            <a:spLocks noGrp="1"/>
          </p:cNvSpPr>
          <p:nvPr>
            <p:ph type="body" idx="1"/>
          </p:nvPr>
        </p:nvSpPr>
        <p:spPr>
          <a:xfrm>
            <a:off x="226208" y="2853479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CA" dirty="0"/>
              <a:t>Step 1 - Obtain a list of candidate interpretations using the context.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CA" dirty="0"/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CA" dirty="0"/>
              <a:t>GPT-2 based language infilling (Donahue et al., 2020).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CA" dirty="0"/>
              <a:t>Given the context, retrieve the list of most likely words for the blank.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CA" dirty="0"/>
              <a:t>Prefer words that share the same POS tag as the slang.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D814E1-2263-1C43-BF96-024209A3C3C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p:sp>
        <p:nvSpPr>
          <p:cNvPr id="71" name="Google Shape;71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dirty="0"/>
              <a:t>Model – Baseline</a:t>
            </a:r>
            <a:endParaRPr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FE604D3-729B-F391-5207-0C34021B6536}"/>
              </a:ext>
            </a:extLst>
          </p:cNvPr>
          <p:cNvSpPr txBox="1"/>
          <p:nvPr/>
        </p:nvSpPr>
        <p:spPr>
          <a:xfrm>
            <a:off x="4435366" y="5549462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623747-6223-50DB-A623-BA791CB69DC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039529" y="854583"/>
            <a:ext cx="4893957" cy="1985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210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>
            <a:spLocks noGrp="1"/>
          </p:cNvSpPr>
          <p:nvPr>
            <p:ph type="body" idx="1"/>
          </p:nvPr>
        </p:nvSpPr>
        <p:spPr>
          <a:xfrm>
            <a:off x="226208" y="2853479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CA" dirty="0"/>
              <a:t>Seq2Seq based dual decoder (Ni and Wang, 2017):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D814E1-2263-1C43-BF96-024209A3C3C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sp>
        <p:nvSpPr>
          <p:cNvPr id="71" name="Google Shape;71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dirty="0"/>
              <a:t>Model – Baseline</a:t>
            </a:r>
            <a:endParaRPr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FE604D3-729B-F391-5207-0C34021B6536}"/>
              </a:ext>
            </a:extLst>
          </p:cNvPr>
          <p:cNvSpPr txBox="1"/>
          <p:nvPr/>
        </p:nvSpPr>
        <p:spPr>
          <a:xfrm>
            <a:off x="4435366" y="5549462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623747-6223-50DB-A623-BA791CB69DC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039529" y="854583"/>
            <a:ext cx="4893957" cy="1985888"/>
          </a:xfrm>
          <a:prstGeom prst="rect">
            <a:avLst/>
          </a:prstGeom>
        </p:spPr>
      </p:pic>
      <p:pic>
        <p:nvPicPr>
          <p:cNvPr id="7" name="Picture 1" descr="page3image937061152">
            <a:extLst>
              <a:ext uri="{FF2B5EF4-FFF2-40B4-BE49-F238E27FC236}">
                <a16:creationId xmlns:a16="http://schemas.microsoft.com/office/drawing/2014/main" id="{3CAD72E6-209D-C28F-2A1D-3439B64DF8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7116" y="3354616"/>
            <a:ext cx="2985961" cy="1458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37663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>
            <a:spLocks noGrp="1"/>
          </p:cNvSpPr>
          <p:nvPr>
            <p:ph type="body" idx="1"/>
          </p:nvPr>
        </p:nvSpPr>
        <p:spPr>
          <a:xfrm>
            <a:off x="226208" y="2853479"/>
            <a:ext cx="7791519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CA" dirty="0"/>
              <a:t>Step 2 - Check the appropriateness of each candidate meaning against conventional senses of the slang word.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CA" dirty="0"/>
              <a:t>Apply a model of slang semantic extension (Sun et al., 2021) where both conventional and slang senses are represented using contrastively learned sense embeddings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D814E1-2263-1C43-BF96-024209A3C3C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sp>
        <p:nvSpPr>
          <p:cNvPr id="71" name="Google Shape;71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dirty="0"/>
              <a:t>Model – Slang semantics</a:t>
            </a:r>
            <a:endParaRPr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FE604D3-729B-F391-5207-0C34021B6536}"/>
              </a:ext>
            </a:extLst>
          </p:cNvPr>
          <p:cNvSpPr txBox="1"/>
          <p:nvPr/>
        </p:nvSpPr>
        <p:spPr>
          <a:xfrm>
            <a:off x="4435366" y="5549462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623747-6223-50DB-A623-BA791CB69DC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039529" y="854583"/>
            <a:ext cx="4893957" cy="1985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817886"/>
      </p:ext>
    </p:extLst>
  </p:cSld>
  <p:clrMapOvr>
    <a:masterClrMapping/>
  </p:clrMapOvr>
</p:sld>
</file>

<file path=ppt/theme/theme1.xml><?xml version="1.0" encoding="utf-8"?>
<a:theme xmlns:a="http://schemas.openxmlformats.org/drawingml/2006/main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69A822A8-DB97-DA45-8782-74D435BFE649}">
  <we:reference id="e22f1a2d-2826-4e63-97f6-33b99c0ae228" version="2.0.0.0" store="EXCatalog" storeType="EXCatalog"/>
  <we:alternateReferences>
    <we:reference id="WA104379370" version="2.0.0.0" store="en-CA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{A84E939C-5690-184A-AF01-457A5E65128F}tf16401378</Template>
  <TotalTime>102487</TotalTime>
  <Words>714</Words>
  <Application>Microsoft Macintosh PowerPoint</Application>
  <PresentationFormat>On-screen Show (16:9)</PresentationFormat>
  <Paragraphs>147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3" baseType="lpstr">
      <vt:lpstr>Proxima Nova</vt:lpstr>
      <vt:lpstr>Arial</vt:lpstr>
      <vt:lpstr>Spearmint</vt:lpstr>
      <vt:lpstr>Semantically Informed        Slang Interpretation</vt:lpstr>
      <vt:lpstr>Slang interpretation</vt:lpstr>
      <vt:lpstr>Context-based Interpretation</vt:lpstr>
      <vt:lpstr>What about the slang word?</vt:lpstr>
      <vt:lpstr>Problem formulation</vt:lpstr>
      <vt:lpstr>Model – Overview</vt:lpstr>
      <vt:lpstr>Model – Baseline</vt:lpstr>
      <vt:lpstr>Model – Baseline</vt:lpstr>
      <vt:lpstr>Model – Slang semantics</vt:lpstr>
      <vt:lpstr>Model – Slang semantics</vt:lpstr>
      <vt:lpstr>Datasets</vt:lpstr>
      <vt:lpstr>Results – Slang interpretation</vt:lpstr>
      <vt:lpstr>Results – Slang interpretation</vt:lpstr>
      <vt:lpstr>Slang translation</vt:lpstr>
      <vt:lpstr>Results – Slang translation</vt:lpstr>
      <vt:lpstr>Conclusion</vt:lpstr>
      <vt:lpstr>Thank you!</vt:lpstr>
      <vt:lpstr>Appendix – Slang translation plots</vt:lpstr>
      <vt:lpstr>Appendix – Interpretation examples</vt:lpstr>
      <vt:lpstr>Appendix – Translation examples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Slang Choice via Contextualized Categorization</dc:title>
  <cp:lastModifiedBy>Zhewei Sun</cp:lastModifiedBy>
  <cp:revision>730</cp:revision>
  <cp:lastPrinted>2021-06-19T08:32:49Z</cp:lastPrinted>
  <dcterms:modified xsi:type="dcterms:W3CDTF">2022-10-23T21:14:32Z</dcterms:modified>
</cp:coreProperties>
</file>